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4" r:id="rId9"/>
    <p:sldId id="265" r:id="rId10"/>
    <p:sldId id="262" r:id="rId11"/>
    <p:sldId id="266" r:id="rId12"/>
    <p:sldId id="267" r:id="rId13"/>
    <p:sldId id="271" r:id="rId14"/>
    <p:sldId id="261" r:id="rId15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456"/>
    <a:srgbClr val="D65F2A"/>
    <a:srgbClr val="010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493" autoAdjust="0"/>
  </p:normalViewPr>
  <p:slideViewPr>
    <p:cSldViewPr>
      <p:cViewPr varScale="1">
        <p:scale>
          <a:sx n="108" d="100"/>
          <a:sy n="108" d="100"/>
        </p:scale>
        <p:origin x="16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5D28E-4C15-487C-A442-B9F0CED7D94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8BD3D-14F4-4AF3-AB5C-C00A6651B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8BD3D-14F4-4AF3-AB5C-C00A6651B4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1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8BD3D-14F4-4AF3-AB5C-C00A6651B4D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4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0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58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8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95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3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9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7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4891094" cy="16002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Руководителя  </a:t>
            </a:r>
          </a:p>
          <a:p>
            <a:pPr algn="l">
              <a:lnSpc>
                <a:spcPct val="120000"/>
              </a:lnSpc>
            </a:pPr>
            <a:r>
              <a:rPr lang="ru-RU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ГКУ «ИС Тверского района»</a:t>
            </a:r>
            <a:r>
              <a:rPr lang="ru-RU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ru-RU" b="1" dirty="0">
                <a:solidFill>
                  <a:srgbClr val="010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Павловой Аллы Сергеевны</a:t>
            </a:r>
            <a:endParaRPr lang="ru-RU" dirty="0">
              <a:solidFill>
                <a:srgbClr val="0102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533400" y="4343400"/>
            <a:ext cx="77724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1023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 работе 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ГКУ «ИС Тверского района»</a:t>
            </a:r>
            <a:r>
              <a:rPr lang="ru-RU" sz="24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010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году</a:t>
            </a:r>
            <a:endParaRPr lang="ru-RU" sz="2400" dirty="0">
              <a:solidFill>
                <a:srgbClr val="0102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01023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7" y="3224014"/>
            <a:ext cx="4229394" cy="282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1511"/>
            <a:ext cx="7053542" cy="140053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Инженерной службой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628532" cy="1357322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осуществляется прием населения, взаимодействие  с УК, ТСЖ, ЖСК, ЖК, проводятся встречи с представителями управляющих организаций, председателями ТСЖ и ЖСК, председателями советов многоквартирных домов</a:t>
            </a:r>
          </a:p>
          <a:p>
            <a:pPr>
              <a:buFont typeface="Courier New" pitchFamily="49" charset="0"/>
              <a:buChar char="o"/>
            </a:pPr>
            <a:endParaRPr lang="ru-RU" sz="2800" dirty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08920"/>
            <a:ext cx="4176464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054681">
                  <a:lumMod val="40000"/>
                  <a:lumOff val="60000"/>
                </a:srgbClr>
              </a:buClr>
              <a:buSzPct val="80000"/>
              <a:buFont typeface="Courier New" pitchFamily="49" charset="0"/>
              <a:buChar char="o"/>
            </a:pP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рамках своих полномочий оказывается необходимая информационно-разъяснительная и методическая помощь</a:t>
            </a:r>
          </a:p>
          <a:p>
            <a:pPr marL="342900" indent="-342900" defTabSz="457200">
              <a:spcBef>
                <a:spcPts val="1000"/>
              </a:spcBef>
              <a:buClr>
                <a:srgbClr val="054681">
                  <a:lumMod val="40000"/>
                  <a:lumOff val="60000"/>
                </a:srgbClr>
              </a:buClr>
              <a:buSzPct val="80000"/>
              <a:buFont typeface="Courier New" pitchFamily="49" charset="0"/>
              <a:buChar char="o"/>
            </a:pP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осуществляется контроль раскрытия информации на портале «Дома Москвы»</a:t>
            </a:r>
          </a:p>
          <a:p>
            <a:pPr marL="342900" indent="-342900" defTabSz="457200">
              <a:spcBef>
                <a:spcPts val="1000"/>
              </a:spcBef>
              <a:buClr>
                <a:srgbClr val="054681">
                  <a:lumMod val="40000"/>
                  <a:lumOff val="60000"/>
                </a:srgbClr>
              </a:buClr>
              <a:buSzPct val="80000"/>
              <a:buFont typeface="Courier New" pitchFamily="49" charset="0"/>
              <a:buChar char="o"/>
            </a:pP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осуществляется помощь и контроль за сдачей реестров членов ТСЖ в МЖИ</a:t>
            </a:r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7"/>
            <a:ext cx="8278688" cy="18722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5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связи с тем, что ГКУ ИС является администратором  доходов  платежей за социальный и коммерческий наем, сотрудниками организации в целях возмещения задолженности по найму жилых помещений  проводится досудебная и судебная  работа с должниками:</a:t>
            </a:r>
            <a:r>
              <a:rPr lang="ru-RU" sz="2500" b="1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28934"/>
            <a:ext cx="4017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i="1" dirty="0" err="1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Обзвон</a:t>
            </a:r>
            <a:r>
              <a:rPr lang="ru-RU" sz="2200" i="1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должников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i="1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Размещение объявлений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i="1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Доставка долговых единых платежных документов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i="1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Направление досудебных уведомлений о имеющейся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i="1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Подача судебных исков на злостных неплательщиков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76337"/>
            <a:ext cx="4114800" cy="325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609599"/>
            <a:ext cx="6352567" cy="1443319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2020 год по услуге «социальный наем» жителями  оплачено  5 833 569,75 руб., что составляет 96 % от общей суммы начислений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484" y="2052919"/>
            <a:ext cx="7745044" cy="419548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 по заявлениям ГКУ «ИС Тверского района» мировыми судьями было возбуждено 50 гражданских дел о взыскании задолженности по оплате за пользование жилым помещением (плата за социальный наем), на общую сумму  1 070 922 руб.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постоянном контроле находится вопрос взыскания задолженности     через Сбербанк РФ и службу судебных приставов.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62" y="4143887"/>
            <a:ext cx="5508104" cy="220429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67" y="404664"/>
            <a:ext cx="6417760" cy="792088"/>
          </a:xfrm>
        </p:spPr>
        <p:txBody>
          <a:bodyPr>
            <a:no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ГКУ «ИС Тверского района»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7744944" cy="288032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Ежеквартально проводится сбор, обобщение и формирование отчетности управляющих организаций по установленным формам  для предоставления в органы статистики.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Ежемесячно проводится сбор, обобщение и предоставление информации по срокам сдачи показаний ОДПУ управляющими организациями в целях формирования единых платежных документов жителям.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Ежемесячно в ГКУ «ИС Тверского района» доставляются Единые платежные документы для дальнейшей поадресной доставки жителям.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 осуществляется контроль, а также оказывается вся необходимая помощь частным управляющим организациям, ТСЖ, ЖСК, ведомствам и общежитиям в подготовке и сдаче домов к сезонной эксплуатации.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81128"/>
            <a:ext cx="3131840" cy="17624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6552728" cy="4104456"/>
          </a:xfrm>
        </p:spPr>
        <p:txBody>
          <a:bodyPr>
            <a:normAutofit/>
          </a:bodyPr>
          <a:lstStyle/>
          <a:p>
            <a:pPr algn="just"/>
            <a:r>
              <a:rPr lang="ru-RU" sz="2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Несмотря на достаточно большой объем текущей работы ГКУ «ИС Тверского района», хочется отметить, что совместная работа со всеми организациями района, тесное общение с жителями района в 2020 году позволили качественно и своевременно решать поставленные перед нами задачи. </a:t>
            </a:r>
          </a:p>
          <a:p>
            <a:pPr algn="just"/>
            <a:r>
              <a:rPr lang="ru-RU" sz="2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целом работу ГКУ «ИС Тверского района» в 2020 году можно оценить результативной. </a:t>
            </a:r>
          </a:p>
          <a:p>
            <a:pPr algn="just"/>
            <a:r>
              <a:rPr lang="ru-RU" sz="2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намеченные планы и работы выполнены.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0"/>
            <a:ext cx="77724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Уважаемые депутаты, руководители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организаций и жители района!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Вашему вниманию отчет о деятельности     ГКУ «ИС Тверского района» в 2020 году:</a:t>
            </a:r>
          </a:p>
          <a:p>
            <a:r>
              <a:rPr lang="ru-RU" sz="22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ГКУ «ИС Тверского района» было создано в 2007 году на основании постановления Правительства Москвы от 24 апреля 2007 года  № 299 –ПП «О мерах по приведению системы управления многоквартирными домами  в соответствии с Жилищным кодексом Российской Федерации».</a:t>
            </a:r>
          </a:p>
          <a:p>
            <a:r>
              <a:rPr lang="ru-RU" sz="22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города Москвы «Инженерная служба Тверского района» осуществляет свою деятельность на основании устава, в соответствии с законами и иными нормативными правовыми актами Российской Федерации и постановлениями Правительства Москвы и финансируется из бюджета города Москвы.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2045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13" y="5739937"/>
            <a:ext cx="774587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10518" cy="117635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настоящее время ГКУ «ИС Тверского района» осуществляет следующие функции : </a:t>
            </a:r>
            <a:br>
              <a:rPr lang="ru-RU" sz="2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4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3"/>
            <a:ext cx="8186766" cy="46434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1.  Представление интересов города Москвы как собственника помещений в многоквартирных домах по жилым и нежилым помещениям в соответствии с Распоряжением Правительства Москвы № 1040-РП от 14 мая 2008 г. "О порядке выполнения государственными казенными учреждениями города Москвы инженерными службами районов, функций по представлению интересов города Москвы как собственника помещений в многоквартирных домах".</a:t>
            </a:r>
          </a:p>
          <a:p>
            <a:pPr>
              <a:buNone/>
            </a:pP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2.  Проверка расчетов управляющих организаций, ТСЖ, ЖК, ЖСК на получение бюджетных субсидий и полноты представленных документов, подтверждающих право на их получение.    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34848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" y="762000"/>
            <a:ext cx="4358640" cy="5691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3. Сбор, обобщение от управляющих организаций, ТСЖ, ЖК, ЖСК и представления в управу Тверского района и Филиал ГКУ «Дирекция </a:t>
            </a:r>
            <a:r>
              <a:rPr lang="ru-RU" sz="2200" dirty="0" err="1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ЖКХиБ</a:t>
            </a:r>
            <a:r>
              <a:rPr lang="ru-RU" sz="22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ЦАО» отчетности по использованию бюджетных субсидий в порядке и на условиях, определенных действующими нормативными и распорядительными документами Правительства Москвы.</a:t>
            </a:r>
          </a:p>
          <a:p>
            <a:pPr>
              <a:buNone/>
            </a:pPr>
            <a:r>
              <a:rPr lang="ru-RU" sz="22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200" dirty="0"/>
              <a:t> </a:t>
            </a:r>
            <a:r>
              <a:rPr lang="ru-RU" sz="22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Администрирование  доходов платежей за социальный и коммерческий наем.</a:t>
            </a:r>
          </a:p>
          <a:p>
            <a:pPr>
              <a:buNone/>
            </a:pPr>
            <a:endParaRPr lang="ru-RU" sz="2300" dirty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5286412"/>
          </a:xfrm>
        </p:spPr>
        <p:txBody>
          <a:bodyPr/>
          <a:lstStyle/>
          <a:p>
            <a:r>
              <a:rPr lang="ru-RU" sz="23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           В Тверском районе 542 многоквартирных дома</a:t>
            </a:r>
            <a:br>
              <a:rPr lang="ru-RU" sz="23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 542 МКД собственниками помещений выбран и реализован способ управления:</a:t>
            </a:r>
            <a:b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468 МКД находится в управлении управляющих организаций</a:t>
            </a:r>
            <a:br>
              <a:rPr lang="ru-RU" sz="23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(в том числе 29 МКД, в которых созданы ТСЖ, ЖСК и ЖК)</a:t>
            </a:r>
            <a:b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4 МКД находятся на непосредственном управлении собственников</a:t>
            </a:r>
            <a:b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70 МКД находятся на самоуправлении ТСЖ, ЖСК и ЖК</a:t>
            </a:r>
            <a:b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Также в районе расположено</a:t>
            </a:r>
            <a:b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3 общежития </a:t>
            </a:r>
            <a:b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2976" y="5974080"/>
            <a:ext cx="634248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70" y="3933056"/>
            <a:ext cx="435210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7496204" cy="95320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Всего в районе  18 управляющих организаций: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3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36712"/>
            <a:ext cx="8186766" cy="5592683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Государственные управляющие организации  - 448 МКД</a:t>
            </a:r>
          </a:p>
          <a:p>
            <a:r>
              <a:rPr lang="ru-RU" sz="5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ГБУ «</a:t>
            </a:r>
            <a:r>
              <a:rPr lang="ru-RU" sz="5600" dirty="0" err="1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Жилищник</a:t>
            </a:r>
            <a:r>
              <a:rPr lang="ru-RU" sz="5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района Тверской» 430 МКД</a:t>
            </a:r>
          </a:p>
          <a:p>
            <a:r>
              <a:rPr lang="ru-RU" sz="5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ГУП «ЭВАЖД» - 18 МКД</a:t>
            </a:r>
          </a:p>
          <a:p>
            <a:r>
              <a:rPr lang="ru-RU" sz="72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Частные управляющие организации  - 20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«Невский - 27» - 1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"УК" "Уютный Дом-М" –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ЗАО "</a:t>
            </a:r>
            <a:r>
              <a:rPr lang="ru-RU" sz="4800" dirty="0" err="1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Стройинвест</a:t>
            </a:r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" –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НП «Серебряный квартет» - 2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АО "</a:t>
            </a:r>
            <a:r>
              <a:rPr lang="ru-RU" sz="4800" dirty="0" err="1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Стройсервис</a:t>
            </a:r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" – 2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«ОФИС-ДК» - 2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"Романцов-Сервис" –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"КП-9-2" –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«ФЛЭТ и Ко» - 1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«ТСЖ Столица» - 1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"УК "Сервис Групп" –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ЗАО «ДЕКРА-СТРОЙЭКСПЛУАТАЦИЯ» - 1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«Эко-Эксплуатация» - 1 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ИП Купцов А.В. – 1МКД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4800" dirty="0" err="1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Русгород</a:t>
            </a:r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» – 1МКД</a:t>
            </a:r>
          </a:p>
          <a:p>
            <a:r>
              <a:rPr lang="ru-RU" sz="4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«СЛУЖБА КОМФОРТА СМАЙНЭКС» - 2 МКД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00215"/>
            <a:ext cx="3841006" cy="224150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7053542" cy="140053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3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 2020 году было заключено 2 договора на получение бюджетных субсидий на содержание и текущий ремонт общего имущества многоквартирных домов и выделены субсидии на общую сумму 61 535 817,23 руб. </a:t>
            </a:r>
            <a:b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10131"/>
            <a:ext cx="7844408" cy="48478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>
              <a:buNone/>
            </a:pPr>
            <a:r>
              <a:rPr lang="ru-RU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ГБУ «</a:t>
            </a:r>
            <a:r>
              <a:rPr lang="ru-RU" b="1" dirty="0" err="1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Жилищник</a:t>
            </a:r>
            <a:r>
              <a:rPr lang="ru-RU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Тверского района» </a:t>
            </a:r>
            <a:r>
              <a:rPr lang="ru-RU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выделено </a:t>
            </a:r>
            <a:r>
              <a:rPr lang="ru-RU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61 043 335,68 руб.</a:t>
            </a:r>
          </a:p>
          <a:p>
            <a:pPr>
              <a:buNone/>
            </a:pPr>
            <a:r>
              <a:rPr lang="ru-RU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ИП Василевский Д.В. </a:t>
            </a:r>
            <a:r>
              <a:rPr lang="ru-RU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выделено </a:t>
            </a:r>
            <a:r>
              <a:rPr lang="ru-RU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492 481,55 руб.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4124325" cy="274796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24000"/>
            <a:ext cx="7325916" cy="47244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87218"/>
            <a:ext cx="7453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 году Инженерная служба Тверского района приняла участие в 57 собраниях собственников помещений по различным вопросам.</a:t>
            </a:r>
          </a:p>
        </p:txBody>
      </p:sp>
      <p:pic>
        <p:nvPicPr>
          <p:cNvPr id="6146" name="Picture 2" descr="http://stek-group.com/images/articles/20161005/af6b126c78c8fb9d6f432a6379eb1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43099"/>
            <a:ext cx="6310305" cy="398623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85786" y="500042"/>
            <a:ext cx="6699674" cy="2071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s://ntburo.ru/blog/wp-content/uploads/2017/02/zhaloba-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6929486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3284984"/>
            <a:ext cx="839358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2020 год в ГКУ ИС поступило 1114 письменных и электронных обращений граждан по вопросам управления многоквартирными домами, содержания и эксплуатации жилого фонда, программы реновации, установки и поверки приборов учета воды, финансовым вопросам (задолженности, перерасчет за ЖКУ, тарифы), правовым вопросам, жилищным вопросам, а также вопросам капитального ремонта многоквартирных домов. Оперативность реагирования на претензии жителей и сроки предоставления информации по обращениям находятся на постоянном контроле.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1054</Words>
  <Application>Microsoft Office PowerPoint</Application>
  <PresentationFormat>Экран (4:3)</PresentationFormat>
  <Paragraphs>71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Times New Roman</vt:lpstr>
      <vt:lpstr>Trebuchet MS</vt:lpstr>
      <vt:lpstr>Wingdings</vt:lpstr>
      <vt:lpstr>Wingdings 3</vt:lpstr>
      <vt:lpstr>Аспект</vt:lpstr>
      <vt:lpstr>        Информация</vt:lpstr>
      <vt:lpstr>Уважаемые депутаты, руководители организаций и жители района! </vt:lpstr>
      <vt:lpstr>В настоящее время ГКУ «ИС Тверского района» осуществляет следующие функции :  </vt:lpstr>
      <vt:lpstr>Презентация PowerPoint</vt:lpstr>
      <vt:lpstr>              В Тверском районе 542 многоквартирных дома В 542 МКД собственниками помещений выбран и реализован способ управления: 468 МКД находится в управлении управляющих организаций (в том числе 29 МКД, в которых созданы ТСЖ, ЖСК и ЖК) 4 МКД находятся на непосредственном управлении собственников 70 МКД находятся на самоуправлении ТСЖ, ЖСК и ЖК  Также в районе расположено 3 общежития   </vt:lpstr>
      <vt:lpstr>Всего в районе  18 управляющих организаций:  </vt:lpstr>
      <vt:lpstr>В 2020 году было заключено 2 договора на получение бюджетных субсидий на содержание и текущий ремонт общего имущества многоквартирных домов и выделены субсидии на общую сумму 61 535 817,23 руб.  </vt:lpstr>
      <vt:lpstr>Презентация PowerPoint</vt:lpstr>
      <vt:lpstr>Презентация PowerPoint</vt:lpstr>
      <vt:lpstr>Инженерной службой  </vt:lpstr>
      <vt:lpstr>Презентация PowerPoint</vt:lpstr>
      <vt:lpstr> За 2020 год по услуге «социальный наем» жителями  оплачено  5 833 569,75 руб., что составляет 96 % от общей суммы начислений.</vt:lpstr>
      <vt:lpstr>ГКУ «ИС Тверского района»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</dc:title>
  <dc:creator>Кристина Валуева</dc:creator>
  <cp:lastModifiedBy>Сухарникова Ирина Николаевна</cp:lastModifiedBy>
  <cp:revision>83</cp:revision>
  <cp:lastPrinted>2018-02-09T11:25:32Z</cp:lastPrinted>
  <dcterms:created xsi:type="dcterms:W3CDTF">2018-01-30T13:30:38Z</dcterms:created>
  <dcterms:modified xsi:type="dcterms:W3CDTF">2021-03-12T10:32:45Z</dcterms:modified>
</cp:coreProperties>
</file>